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18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image" Target="../media/image21.png"/><Relationship Id="rId6" Type="http://schemas.openxmlformats.org/officeDocument/2006/relationships/image" Target="../media/image22.png"/><Relationship Id="rId7" Type="http://schemas.openxmlformats.org/officeDocument/2006/relationships/image" Target="../media/image23.png"/><Relationship Id="rId8" Type="http://schemas.openxmlformats.org/officeDocument/2006/relationships/image" Target="../media/image24.png"/><Relationship Id="rId9" Type="http://schemas.openxmlformats.org/officeDocument/2006/relationships/image" Target="../media/image25.png"/><Relationship Id="rId10" Type="http://schemas.openxmlformats.org/officeDocument/2006/relationships/image" Target="../media/image26.png"/><Relationship Id="rId11" Type="http://schemas.openxmlformats.org/officeDocument/2006/relationships/image" Target="../media/image27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8.png"/><Relationship Id="rId4" Type="http://schemas.openxmlformats.org/officeDocument/2006/relationships/image" Target="../media/image29.png"/><Relationship Id="rId5" Type="http://schemas.openxmlformats.org/officeDocument/2006/relationships/image" Target="../media/image30.png"/><Relationship Id="rId6" Type="http://schemas.openxmlformats.org/officeDocument/2006/relationships/image" Target="../media/image31.png"/><Relationship Id="rId7" Type="http://schemas.openxmlformats.org/officeDocument/2006/relationships/image" Target="../media/image32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6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6" Type="http://schemas.openxmlformats.org/officeDocument/2006/relationships/image" Target="../media/image10.png"/><Relationship Id="rId7" Type="http://schemas.openxmlformats.org/officeDocument/2006/relationships/image" Target="../media/image11.png"/><Relationship Id="rId8" Type="http://schemas.openxmlformats.org/officeDocument/2006/relationships/image" Target="../media/image12.png"/><Relationship Id="rId9" Type="http://schemas.openxmlformats.org/officeDocument/2006/relationships/image" Target="../media/image13.png"/><Relationship Id="rId10" Type="http://schemas.openxmlformats.org/officeDocument/2006/relationships/image" Target="../media/image14.png"/><Relationship Id="rId11" Type="http://schemas.openxmlformats.org/officeDocument/2006/relationships/image" Target="../media/image15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16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175635" y="2477541"/>
            <a:ext cx="5840730" cy="838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5400" i="0" u="none">
                <a:solidFill>
                  <a:srgbClr val="FBBF24"/>
                </a:solidFill>
                <a:latin typeface="Montserrat"/>
              </a:rPr>
              <a:t>ЙОГА НИДРА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314700" y="3506241"/>
            <a:ext cx="5562600" cy="73134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b="0" sz="1800" i="0" u="none">
                <a:solidFill>
                  <a:srgbClr val="CBD5E1"/>
                </a:solidFill>
                <a:latin typeface="Open Sans"/>
              </a:rPr>
              <a:t>Теория, наука и трансформация подсознания</a:t>
            </a:r>
            <a:r>
              <a:t>
</a:t>
            </a:r>
            <a:r>
              <a:rPr b="0" sz="1800" i="0" u="none">
                <a:solidFill>
                  <a:srgbClr val="CBD5E1"/>
                </a:solidFill>
                <a:latin typeface="Open Sans"/>
              </a:rPr>
              <a:t> Основано на трудах Свами Сатьянанда Сарасвати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524500" y="2362200"/>
            <a:ext cx="1143000" cy="38100"/>
          </a:xfrm>
          <a:prstGeom prst="rect">
            <a:avLst/>
          </a:prstGeom>
          <a:solidFill>
            <a:srgbClr val="FBBF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295275" y="2686050"/>
            <a:ext cx="11601450" cy="14859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4800" i="0" u="none">
                <a:solidFill>
                  <a:srgbClr val="FBBF24"/>
                </a:solidFill>
                <a:latin typeface="Montserrat"/>
              </a:rPr>
              <a:t>РАЗДЕЛ II: НАУЧНЫЕ ИССЛЕДОВАНИЯ</a:t>
            </a:r>
          </a:p>
        </p:txBody>
      </p:sp>
      <p:sp>
        <p:nvSpPr>
          <p:cNvPr id="5" name="Rectangle 4"/>
          <p:cNvSpPr/>
          <p:nvPr/>
        </p:nvSpPr>
        <p:spPr>
          <a:xfrm>
            <a:off x="5524500" y="4457700"/>
            <a:ext cx="1143000" cy="38100"/>
          </a:xfrm>
          <a:prstGeom prst="rect">
            <a:avLst/>
          </a:prstGeom>
          <a:solidFill>
            <a:srgbClr val="FBBF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571500" y="2390775"/>
            <a:ext cx="11049000" cy="3038475"/>
          </a:xfrm>
          <a:prstGeom prst="roundRect">
            <a:avLst>
              <a:gd name="adj" fmla="val 0"/>
            </a:avLst>
          </a:prstGeom>
          <a:solidFill>
            <a:srgbClr val="1E293B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71500" y="2390775"/>
          <a:ext cx="11048998" cy="30384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  <a:lnL>
                  <a:noFill/>
                </a:lnL>
                <a:lnR>
                  <a:noFill/>
                </a:lnR>
                <a:lnT>
                  <a:noFill/>
                </a:lnT>
                <a:lnB>
                  <a:noFill/>
                </a:lnB>
                <a:lnV>
                  <a:noFill/>
                </a:lnV>
                <a:lnH>
                  <a:noFill/>
                </a:lnH>
              </a:tblPr>
              <a:tblGrid>
                <a:gridCol w="2172741"/>
                <a:gridCol w="2530673"/>
                <a:gridCol w="6345584"/>
              </a:tblGrid>
              <a:tr h="607695">
                <a:tc>
                  <a:txBody>
                    <a:bodyPr/>
                    <a:lstStyle/>
                    <a:p>
                      <a:pPr algn="l"/>
                      <a:r>
                        <a:rPr b="1" sz="1650" i="0" u="none">
                          <a:solidFill>
                            <a:srgbClr val="FBBF24"/>
                          </a:solidFill>
                          <a:latin typeface="Montserrat"/>
                        </a:rPr>
                        <a:t>Состояние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1" sz="1650" i="0" u="none">
                          <a:solidFill>
                            <a:srgbClr val="FBBF24"/>
                          </a:solidFill>
                          <a:latin typeface="Montserrat"/>
                        </a:rPr>
                        <a:t>Частота волн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1" sz="1650" i="0" u="none">
                          <a:solidFill>
                            <a:srgbClr val="FBBF24"/>
                          </a:solidFill>
                          <a:latin typeface="Montserrat"/>
                        </a:rPr>
                        <a:t>Психический Опыт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</a:tr>
              <a:tr h="607695">
                <a:tc>
                  <a:txBody>
                    <a:bodyPr/>
                    <a:lstStyle/>
                    <a:p>
                      <a:pPr algn="l"/>
                      <a:r>
                        <a:rPr b="0" sz="1200" i="0" u="none">
                          <a:solidFill>
                            <a:srgbClr val="CBD5E1"/>
                          </a:solidFill>
                          <a:latin typeface="Open Sans"/>
                        </a:rPr>
                        <a:t>Бодрствование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00" i="0" u="none">
                          <a:solidFill>
                            <a:srgbClr val="CBD5E1"/>
                          </a:solidFill>
                          <a:latin typeface="Open Sans"/>
                        </a:rPr>
                        <a:t>Бета (13–20 Гц)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00" i="0" u="none">
                          <a:solidFill>
                            <a:srgbClr val="CBD5E1"/>
                          </a:solidFill>
                          <a:latin typeface="Open Sans"/>
                        </a:rPr>
                        <a:t>Чувственное восприятие, внешний опыт, сознание.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607695">
                <a:tc>
                  <a:txBody>
                    <a:bodyPr/>
                    <a:lstStyle/>
                    <a:p>
                      <a:pPr algn="l"/>
                      <a:r>
                        <a:rPr b="1" sz="1200" i="0" u="none">
                          <a:solidFill>
                            <a:srgbClr val="FBBF24"/>
                          </a:solidFill>
                          <a:latin typeface="Open Sans"/>
                        </a:rPr>
                        <a:t>Йога Нидра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1" sz="1200" i="0" u="none">
                          <a:solidFill>
                            <a:srgbClr val="FBBF24"/>
                          </a:solidFill>
                          <a:latin typeface="Open Sans"/>
                        </a:rPr>
                        <a:t>Альфа (8–12 Гц)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1" sz="1200" i="0" u="none">
                          <a:solidFill>
                            <a:srgbClr val="FBBF24"/>
                          </a:solidFill>
                          <a:latin typeface="Open Sans"/>
                        </a:rPr>
                        <a:t>Гипнагогия, сознательный сон, Сверхсознание (Турия).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607695">
                <a:tc>
                  <a:txBody>
                    <a:bodyPr/>
                    <a:lstStyle/>
                    <a:p>
                      <a:pPr algn="l"/>
                      <a:r>
                        <a:rPr b="0" sz="1200" i="0" u="none">
                          <a:solidFill>
                            <a:srgbClr val="CBD5E1"/>
                          </a:solidFill>
                          <a:latin typeface="Open Sans"/>
                        </a:rPr>
                        <a:t>Сновидение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00" i="0" u="none">
                          <a:solidFill>
                            <a:srgbClr val="CBD5E1"/>
                          </a:solidFill>
                          <a:latin typeface="Open Sans"/>
                        </a:rPr>
                        <a:t>Тета (4–7 Гц)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00" i="0" u="none">
                          <a:solidFill>
                            <a:srgbClr val="CBD5E1"/>
                          </a:solidFill>
                          <a:latin typeface="Open Sans"/>
                        </a:rPr>
                        <a:t>Подсознание, освобождение от страхов и эмоций.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607695">
                <a:tc>
                  <a:txBody>
                    <a:bodyPr/>
                    <a:lstStyle/>
                    <a:p>
                      <a:pPr algn="l"/>
                      <a:r>
                        <a:rPr b="0" sz="1200" i="0" u="none">
                          <a:solidFill>
                            <a:srgbClr val="CBD5E1"/>
                          </a:solidFill>
                          <a:latin typeface="Open Sans"/>
                        </a:rPr>
                        <a:t>Глубокий сон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00" i="0" u="none">
                          <a:solidFill>
                            <a:srgbClr val="CBD5E1"/>
                          </a:solidFill>
                          <a:latin typeface="Open Sans"/>
                        </a:rPr>
                        <a:t>Дельта (0–4 Гц)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00" i="0" u="none">
                          <a:solidFill>
                            <a:srgbClr val="CBD5E1"/>
                          </a:solidFill>
                          <a:latin typeface="Open Sans"/>
                        </a:rPr>
                        <a:t>Бессознательность, проявление первобытных инстинктов.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571500" y="3024187"/>
            <a:ext cx="2172741" cy="9525"/>
          </a:xfrm>
          <a:prstGeom prst="rect">
            <a:avLst/>
          </a:prstGeom>
          <a:solidFill>
            <a:srgbClr val="3341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2744241" y="3024187"/>
            <a:ext cx="2530673" cy="9525"/>
          </a:xfrm>
          <a:prstGeom prst="rect">
            <a:avLst/>
          </a:prstGeom>
          <a:solidFill>
            <a:srgbClr val="3341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274915" y="3024187"/>
            <a:ext cx="6345584" cy="9525"/>
          </a:xfrm>
          <a:prstGeom prst="rect">
            <a:avLst/>
          </a:prstGeom>
          <a:solidFill>
            <a:srgbClr val="3341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571500" y="3624262"/>
            <a:ext cx="2172741" cy="9525"/>
          </a:xfrm>
          <a:prstGeom prst="rect">
            <a:avLst/>
          </a:prstGeom>
          <a:solidFill>
            <a:srgbClr val="3341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2744241" y="3624262"/>
            <a:ext cx="2530673" cy="9525"/>
          </a:xfrm>
          <a:prstGeom prst="rect">
            <a:avLst/>
          </a:prstGeom>
          <a:solidFill>
            <a:srgbClr val="3341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274915" y="3624262"/>
            <a:ext cx="6345584" cy="9525"/>
          </a:xfrm>
          <a:prstGeom prst="rect">
            <a:avLst/>
          </a:prstGeom>
          <a:solidFill>
            <a:srgbClr val="3341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71500" y="4224337"/>
            <a:ext cx="2172741" cy="9525"/>
          </a:xfrm>
          <a:prstGeom prst="rect">
            <a:avLst/>
          </a:prstGeom>
          <a:solidFill>
            <a:srgbClr val="3341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2744241" y="4224337"/>
            <a:ext cx="2530673" cy="9525"/>
          </a:xfrm>
          <a:prstGeom prst="rect">
            <a:avLst/>
          </a:prstGeom>
          <a:solidFill>
            <a:srgbClr val="3341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274915" y="4224337"/>
            <a:ext cx="6345584" cy="9525"/>
          </a:xfrm>
          <a:prstGeom prst="rect">
            <a:avLst/>
          </a:prstGeom>
          <a:solidFill>
            <a:srgbClr val="3341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571500" y="4824412"/>
            <a:ext cx="2172741" cy="9525"/>
          </a:xfrm>
          <a:prstGeom prst="rect">
            <a:avLst/>
          </a:prstGeom>
          <a:solidFill>
            <a:srgbClr val="3341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2744241" y="4824412"/>
            <a:ext cx="2530673" cy="9525"/>
          </a:xfrm>
          <a:prstGeom prst="rect">
            <a:avLst/>
          </a:prstGeom>
          <a:solidFill>
            <a:srgbClr val="3341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274915" y="4824412"/>
            <a:ext cx="6345584" cy="9525"/>
          </a:xfrm>
          <a:prstGeom prst="rect">
            <a:avLst/>
          </a:prstGeom>
          <a:solidFill>
            <a:srgbClr val="3341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71500" y="571500"/>
            <a:ext cx="11601450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3000" i="0" u="none">
                <a:solidFill>
                  <a:srgbClr val="FBBF24"/>
                </a:solidFill>
                <a:latin typeface="Montserrat SemiBold"/>
              </a:rPr>
              <a:t>Волны и Состояния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71500" y="1133475"/>
            <a:ext cx="11049000" cy="19050"/>
          </a:xfrm>
          <a:prstGeom prst="rect">
            <a:avLst/>
          </a:prstGeom>
          <a:solidFill>
            <a:srgbClr val="3341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1750" y="1766887"/>
            <a:ext cx="5238750" cy="42862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09625" y="2476500"/>
            <a:ext cx="5000625" cy="609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0" sz="1500" i="0" u="none">
                <a:solidFill>
                  <a:srgbClr val="CBD5E1"/>
                </a:solidFill>
                <a:latin typeface="Open Sans"/>
              </a:rPr>
              <a:t>Йога нидра ускоряет обучение (гипнопедия), внедряя знания напрямую в подсознание.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09625" y="3228975"/>
            <a:ext cx="5000625" cy="609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0" sz="1500" i="0" u="none">
                <a:solidFill>
                  <a:srgbClr val="CBD5E1"/>
                </a:solidFill>
                <a:latin typeface="Open Sans"/>
              </a:rPr>
              <a:t>Синхронизирует работу левого (логического) и правого (интуитивного) полушарий мозга.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09625" y="3981450"/>
            <a:ext cx="5000625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0" sz="1500" i="0" u="none">
                <a:solidFill>
                  <a:srgbClr val="CBD5E1"/>
                </a:solidFill>
                <a:latin typeface="Open Sans"/>
              </a:rPr>
              <a:t>Научно доказано достижение состояния </a:t>
            </a:r>
            <a:r>
              <a:rPr b="0" sz="1500" i="1" u="none">
                <a:solidFill>
                  <a:srgbClr val="FBBF24"/>
                </a:solidFill>
                <a:latin typeface="Open Sans SemiBold"/>
              </a:rPr>
              <a:t>Турия</a:t>
            </a:r>
            <a:r>
              <a:rPr b="0" sz="1500" i="0" u="none">
                <a:solidFill>
                  <a:srgbClr val="CBD5E1"/>
                </a:solidFill>
                <a:latin typeface="Open Sans"/>
              </a:rPr>
              <a:t> — одновременного переживания бодрствования, сна и глубокого сна.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09625" y="5038725"/>
            <a:ext cx="5000625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0" sz="1500" i="0" u="none">
                <a:solidFill>
                  <a:srgbClr val="CBD5E1"/>
                </a:solidFill>
                <a:latin typeface="Open Sans"/>
              </a:rPr>
              <a:t>Пробуждает творческий потенциал и интуицию.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1275" y="1776412"/>
            <a:ext cx="5219700" cy="42672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71500" y="2476500"/>
            <a:ext cx="152400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0" sz="1500" i="0" u="none">
                <a:solidFill>
                  <a:srgbClr val="FBBF24"/>
                </a:solidFill>
                <a:latin typeface="Open Sans"/>
              </a:rPr>
              <a:t>✦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1500" y="3228975"/>
            <a:ext cx="152400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0" sz="1500" i="0" u="none">
                <a:solidFill>
                  <a:srgbClr val="FBBF24"/>
                </a:solidFill>
                <a:latin typeface="Open Sans"/>
              </a:rPr>
              <a:t>✦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1500" y="3981450"/>
            <a:ext cx="152400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0" sz="1500" i="0" u="none">
                <a:solidFill>
                  <a:srgbClr val="FBBF24"/>
                </a:solidFill>
                <a:latin typeface="Open Sans"/>
              </a:rPr>
              <a:t>✦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71500" y="5038725"/>
            <a:ext cx="152400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0" sz="1500" i="0" u="none">
                <a:solidFill>
                  <a:srgbClr val="FBBF24"/>
                </a:solidFill>
                <a:latin typeface="Open Sans"/>
              </a:rPr>
              <a:t>✦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71500" y="571500"/>
            <a:ext cx="11601450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3000" i="0" u="none">
                <a:solidFill>
                  <a:srgbClr val="FBBF24"/>
                </a:solidFill>
                <a:latin typeface="Montserrat SemiBold"/>
              </a:rPr>
              <a:t>Обучение и Сверхсознание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71500" y="1133475"/>
            <a:ext cx="11049000" cy="19050"/>
          </a:xfrm>
          <a:prstGeom prst="rect">
            <a:avLst/>
          </a:prstGeom>
          <a:solidFill>
            <a:srgbClr val="3341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752600"/>
            <a:ext cx="3492549" cy="431482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9799" y="1752600"/>
            <a:ext cx="3492549" cy="43148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28099" y="1752600"/>
            <a:ext cx="3492549" cy="431482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89075" y="2047875"/>
            <a:ext cx="857250" cy="8572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57542" y="3143250"/>
            <a:ext cx="2520315" cy="3238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0" sz="2100" i="0" u="none">
                <a:solidFill>
                  <a:srgbClr val="F8FAFC"/>
                </a:solidFill>
                <a:latin typeface="Montserrat SemiBold"/>
              </a:rPr>
              <a:t>Стресс и Сердце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19150" y="3800475"/>
            <a:ext cx="2997249" cy="1828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b="0" sz="1500" i="0" u="none">
                <a:solidFill>
                  <a:srgbClr val="CBD5E1"/>
                </a:solidFill>
                <a:latin typeface="Open Sans"/>
              </a:rPr>
              <a:t>Снижает давление и уровень холестерина. Подавляет симпатическую систему, снимая коронарные вазоспазмы и защищая от инфарктов.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67375" y="2047875"/>
            <a:ext cx="857250" cy="85725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020865" y="3143250"/>
            <a:ext cx="2150268" cy="3238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0" sz="2100" i="0" u="none">
                <a:solidFill>
                  <a:srgbClr val="F8FAFC"/>
                </a:solidFill>
                <a:latin typeface="Montserrat SemiBold"/>
              </a:rPr>
              <a:t>Центры Мозга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97449" y="3800475"/>
            <a:ext cx="2997249" cy="1524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b="0" sz="1500" i="0" u="none">
                <a:solidFill>
                  <a:srgbClr val="CBD5E1"/>
                </a:solidFill>
                <a:latin typeface="Open Sans"/>
              </a:rPr>
              <a:t>Регулирует гипоталамус и гипофиз. Пробуждает </a:t>
            </a:r>
            <a:r>
              <a:rPr b="0" sz="1500" i="1" u="none">
                <a:solidFill>
                  <a:srgbClr val="FBBF24"/>
                </a:solidFill>
                <a:latin typeface="Open Sans SemiBold"/>
              </a:rPr>
              <a:t>Аджна чакру</a:t>
            </a:r>
            <a:r>
              <a:rPr b="0" sz="1500" i="0" u="none">
                <a:solidFill>
                  <a:srgbClr val="CBD5E1"/>
                </a:solidFill>
                <a:latin typeface="Open Sans"/>
              </a:rPr>
              <a:t> («третий глаз») — командный центр всей эндокринной системы.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45674" y="2047875"/>
            <a:ext cx="857250" cy="85725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8699152" y="3143250"/>
            <a:ext cx="2350293" cy="3238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0" sz="2100" i="0" u="none">
                <a:solidFill>
                  <a:srgbClr val="F8FAFC"/>
                </a:solidFill>
                <a:latin typeface="Montserrat SemiBold"/>
              </a:rPr>
              <a:t>Психосоматика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375749" y="3800475"/>
            <a:ext cx="2997249" cy="1524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b="0" sz="1500" i="0" u="none">
                <a:solidFill>
                  <a:srgbClr val="CBD5E1"/>
                </a:solidFill>
                <a:latin typeface="Open Sans"/>
              </a:rPr>
              <a:t>Исцеляет астму и язвы. В лечении применяется </a:t>
            </a:r>
            <a:r>
              <a:rPr b="0" sz="1500" i="1" u="none">
                <a:solidFill>
                  <a:srgbClr val="FBBF24"/>
                </a:solidFill>
                <a:latin typeface="Open Sans SemiBold"/>
              </a:rPr>
              <a:t>Прана видья</a:t>
            </a:r>
            <a:r>
              <a:rPr b="0" sz="1500" i="0" u="none">
                <a:solidFill>
                  <a:srgbClr val="CBD5E1"/>
                </a:solidFill>
                <a:latin typeface="Open Sans"/>
              </a:rPr>
              <a:t> (целительная энергия) и </a:t>
            </a:r>
            <a:r>
              <a:rPr b="0" sz="1500" i="1" u="none">
                <a:solidFill>
                  <a:srgbClr val="FBBF24"/>
                </a:solidFill>
                <a:latin typeface="Open Sans SemiBold"/>
              </a:rPr>
              <a:t>Санкальпа шакти</a:t>
            </a:r>
            <a:r>
              <a:rPr b="0" sz="1500" i="0" u="none">
                <a:solidFill>
                  <a:srgbClr val="CBD5E1"/>
                </a:solidFill>
                <a:latin typeface="Open Sans"/>
              </a:rPr>
              <a:t> (мощь силы воли).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89100" y="2247900"/>
            <a:ext cx="457200" cy="457200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67400" y="2247900"/>
            <a:ext cx="457200" cy="457200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674274" y="2247900"/>
            <a:ext cx="400050" cy="45720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571500" y="571500"/>
            <a:ext cx="11601450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3000" i="0" u="none">
                <a:solidFill>
                  <a:srgbClr val="FBBF24"/>
                </a:solidFill>
                <a:latin typeface="Montserrat SemiBold"/>
              </a:rPr>
              <a:t>Терапия и Исцеление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71500" y="1133475"/>
            <a:ext cx="11049000" cy="19050"/>
          </a:xfrm>
          <a:prstGeom prst="rect">
            <a:avLst/>
          </a:prstGeom>
          <a:solidFill>
            <a:srgbClr val="3341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5275" y="2647950"/>
            <a:ext cx="11601450" cy="9239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6000" i="0" u="none">
                <a:solidFill>
                  <a:srgbClr val="FBBF24"/>
                </a:solidFill>
                <a:latin typeface="Montserrat"/>
              </a:rPr>
              <a:t>Ом Шанти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71500" y="3762375"/>
            <a:ext cx="11049000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b="0" sz="1500" i="0" u="none">
                <a:solidFill>
                  <a:srgbClr val="CBD5E1"/>
                </a:solidFill>
                <a:latin typeface="Open Sans"/>
              </a:rPr>
              <a:t>Благодарю за внимание к древней науке Йога Нидры.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71500" y="1853803"/>
            <a:ext cx="11049000" cy="78477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71500" y="2638573"/>
            <a:ext cx="11049000" cy="78477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571500" y="3423344"/>
            <a:ext cx="11049000" cy="78477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71500" y="4208115"/>
            <a:ext cx="11049000" cy="98286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71500" y="1853803"/>
            <a:ext cx="152400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0" sz="1500" i="0" u="none">
                <a:solidFill>
                  <a:srgbClr val="FBBF24"/>
                </a:solidFill>
                <a:latin typeface="Open Sans"/>
              </a:rPr>
              <a:t>✦</a:t>
            </a:r>
          </a:p>
        </p:txBody>
      </p:sp>
      <p:sp>
        <p:nvSpPr>
          <p:cNvPr id="8" name="Rectangle 7"/>
          <p:cNvSpPr/>
          <p:nvPr/>
        </p:nvSpPr>
        <p:spPr>
          <a:xfrm>
            <a:off x="571500" y="2629048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71500" y="2629048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71500" y="2638573"/>
            <a:ext cx="152400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0" sz="1500" i="0" u="none">
                <a:solidFill>
                  <a:srgbClr val="FBBF24"/>
                </a:solidFill>
                <a:latin typeface="Open Sans"/>
              </a:rPr>
              <a:t>✦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71500" y="3413819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71500" y="3413819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71500" y="3423344"/>
            <a:ext cx="152400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0" sz="1500" i="0" u="none">
                <a:solidFill>
                  <a:srgbClr val="FBBF24"/>
                </a:solidFill>
                <a:latin typeface="Open Sans"/>
              </a:rPr>
              <a:t>✦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71500" y="4198590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571500" y="4198590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71500" y="4208115"/>
            <a:ext cx="152400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0" sz="1500" i="0" u="none">
                <a:solidFill>
                  <a:srgbClr val="FBBF24"/>
                </a:solidFill>
                <a:latin typeface="Open Sans"/>
              </a:rPr>
              <a:t>✦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71500" y="5181451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571500" y="5181451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71500" y="5190976"/>
            <a:ext cx="152400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0" sz="1500" i="0" u="none">
                <a:solidFill>
                  <a:srgbClr val="FBBF24"/>
                </a:solidFill>
                <a:latin typeface="Open Sans"/>
              </a:rPr>
              <a:t>✦</a:t>
            </a:r>
          </a:p>
        </p:txBody>
      </p:sp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003226"/>
            <a:ext cx="857250" cy="47625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1666875" y="1996678"/>
            <a:ext cx="9953625" cy="19809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b="0" sz="975" i="0" u="none">
                <a:solidFill>
                  <a:srgbClr val="CBD5E1"/>
                </a:solidFill>
                <a:latin typeface="Open Sans"/>
              </a:rPr>
              <a:t>https://images.stockcake.com/public/6/9/c/69cc437e-f1fb-472f-9f19-cbce69570ce0_large/starry-night-meditation-stockcake.jpg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666875" y="2242393"/>
            <a:ext cx="9953625" cy="2437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0" sz="1200" i="0" u="none">
                <a:solidFill>
                  <a:srgbClr val="CBD5E1"/>
                </a:solidFill>
                <a:latin typeface="Open Sans"/>
              </a:rPr>
              <a:t>Source: </a:t>
            </a:r>
            <a:r>
              <a:rPr b="0" sz="1200" i="0" u="none">
                <a:solidFill>
                  <a:srgbClr val="4F46E5"/>
                </a:solidFill>
                <a:latin typeface="Open Sans"/>
              </a:rPr>
              <a:t>stockcake.com</a:t>
            </a:r>
          </a:p>
        </p:txBody>
      </p:sp>
      <p:pic>
        <p:nvPicPr>
          <p:cNvPr id="23" name="Picture 22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2787997"/>
            <a:ext cx="857250" cy="47625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1666875" y="2781448"/>
            <a:ext cx="9953625" cy="19809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b="0" sz="975" i="0" u="none">
                <a:solidFill>
                  <a:srgbClr val="CBD5E1"/>
                </a:solidFill>
                <a:latin typeface="Open Sans"/>
              </a:rPr>
              <a:t>https://ih1.redbubble.net/image.2612208912.3089/ur,spiral_notebook_front,full,600x600.jpg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666875" y="3027164"/>
            <a:ext cx="9953625" cy="2437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0" sz="1200" i="0" u="none">
                <a:solidFill>
                  <a:srgbClr val="CBD5E1"/>
                </a:solidFill>
                <a:latin typeface="Open Sans"/>
              </a:rPr>
              <a:t>Source: </a:t>
            </a:r>
            <a:r>
              <a:rPr b="0" sz="1200" i="0" u="none">
                <a:solidFill>
                  <a:srgbClr val="4F46E5"/>
                </a:solidFill>
                <a:latin typeface="Open Sans"/>
              </a:rPr>
              <a:t>www.redbubble.com</a:t>
            </a:r>
          </a:p>
        </p:txBody>
      </p:sp>
      <p:pic>
        <p:nvPicPr>
          <p:cNvPr id="26" name="Picture 25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572767"/>
            <a:ext cx="857250" cy="476250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1666875" y="3566219"/>
            <a:ext cx="9953625" cy="19809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b="0" sz="975" i="0" u="none">
                <a:solidFill>
                  <a:srgbClr val="CBD5E1"/>
                </a:solidFill>
                <a:latin typeface="Open Sans"/>
              </a:rPr>
              <a:t>https://images.stockcake.com/public/f/7/e/f7ed10d6-e943-4318-a0c4-eaae1634cd9a_large/luminous-brain-illustration-stockcake.jpg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666875" y="3811934"/>
            <a:ext cx="9953625" cy="2437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0" sz="1200" i="0" u="none">
                <a:solidFill>
                  <a:srgbClr val="CBD5E1"/>
                </a:solidFill>
                <a:latin typeface="Open Sans"/>
              </a:rPr>
              <a:t>Source: </a:t>
            </a:r>
            <a:r>
              <a:rPr b="0" sz="1200" i="0" u="none">
                <a:solidFill>
                  <a:srgbClr val="4F46E5"/>
                </a:solidFill>
                <a:latin typeface="Open Sans"/>
              </a:rPr>
              <a:t>stockcake.com</a:t>
            </a:r>
          </a:p>
        </p:txBody>
      </p:sp>
      <p:pic>
        <p:nvPicPr>
          <p:cNvPr id="29" name="Picture 28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4456658"/>
            <a:ext cx="857250" cy="476250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1666875" y="4350990"/>
            <a:ext cx="9953625" cy="3961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b="0" sz="975" i="0" u="none">
                <a:solidFill>
                  <a:srgbClr val="CBD5E1"/>
                </a:solidFill>
                <a:latin typeface="Open Sans"/>
              </a:rPr>
              <a:t>https://www.sciencefocus.com/resources/content/6ab86ca8-b028-4715-93c8-27c92ae62f2a/32956f53-7ea8-4251-aaff-f8203962b5a7/0edc220f-c10e-40a9-b3aa-cce6d289cd22/heic1007a.jpg?preview=false&amp;platform=WEB&amp;deviceId=9c2fef7d-1a8c-4010-9c2a-ee90ffbc909a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666875" y="4794795"/>
            <a:ext cx="9953625" cy="2437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0" sz="1200" i="0" u="none">
                <a:solidFill>
                  <a:srgbClr val="CBD5E1"/>
                </a:solidFill>
                <a:latin typeface="Open Sans"/>
              </a:rPr>
              <a:t>Source: </a:t>
            </a:r>
            <a:r>
              <a:rPr b="0" sz="1200" i="0" u="none">
                <a:solidFill>
                  <a:srgbClr val="4F46E5"/>
                </a:solidFill>
                <a:latin typeface="Open Sans"/>
              </a:rPr>
              <a:t>www.sciencefocus.com</a:t>
            </a:r>
          </a:p>
        </p:txBody>
      </p:sp>
      <p:pic>
        <p:nvPicPr>
          <p:cNvPr id="32" name="Picture 31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5340399"/>
            <a:ext cx="857250" cy="476250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1666875" y="5333851"/>
            <a:ext cx="9953625" cy="19809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b="0" sz="975" i="0" u="none">
                <a:solidFill>
                  <a:srgbClr val="CBD5E1"/>
                </a:solidFill>
                <a:latin typeface="Open Sans"/>
              </a:rPr>
              <a:t>https://images.stockcake.com/public/f/c/f/fcfe9ab2-23c4-4f04-a7f9-ab994b37adaf_medium/mind-transforms-upward-stockcake.jpg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666875" y="5579566"/>
            <a:ext cx="9953625" cy="2437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0" sz="1200" i="0" u="none">
                <a:solidFill>
                  <a:srgbClr val="CBD5E1"/>
                </a:solidFill>
                <a:latin typeface="Open Sans"/>
              </a:rPr>
              <a:t>Source: </a:t>
            </a:r>
            <a:r>
              <a:rPr b="0" sz="1200" i="0" u="none">
                <a:solidFill>
                  <a:srgbClr val="4F46E5"/>
                </a:solidFill>
                <a:latin typeface="Open Sans"/>
              </a:rPr>
              <a:t>stockcake.com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71500" y="571500"/>
            <a:ext cx="11601450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3000" i="0" u="none">
                <a:solidFill>
                  <a:srgbClr val="FBBF24"/>
                </a:solidFill>
                <a:latin typeface="Montserrat SemiBold"/>
              </a:rPr>
              <a:t>Image Sources</a:t>
            </a:r>
          </a:p>
        </p:txBody>
      </p:sp>
      <p:sp>
        <p:nvSpPr>
          <p:cNvPr id="36" name="Rectangle 35"/>
          <p:cNvSpPr/>
          <p:nvPr/>
        </p:nvSpPr>
        <p:spPr>
          <a:xfrm>
            <a:off x="571500" y="1133475"/>
            <a:ext cx="11049000" cy="19050"/>
          </a:xfrm>
          <a:prstGeom prst="rect">
            <a:avLst/>
          </a:prstGeom>
          <a:solidFill>
            <a:srgbClr val="3341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524500" y="2733675"/>
            <a:ext cx="1143000" cy="38100"/>
          </a:xfrm>
          <a:prstGeom prst="rect">
            <a:avLst/>
          </a:prstGeom>
          <a:solidFill>
            <a:srgbClr val="FBBF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2740580" y="3057525"/>
            <a:ext cx="6710838" cy="7429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4800" i="0" u="none">
                <a:solidFill>
                  <a:srgbClr val="FBBF24"/>
                </a:solidFill>
                <a:latin typeface="Montserrat"/>
              </a:rPr>
              <a:t>РАЗДЕЛ I: ТЕОРИЯ</a:t>
            </a:r>
          </a:p>
        </p:txBody>
      </p:sp>
      <p:sp>
        <p:nvSpPr>
          <p:cNvPr id="5" name="Rectangle 4"/>
          <p:cNvSpPr/>
          <p:nvPr/>
        </p:nvSpPr>
        <p:spPr>
          <a:xfrm>
            <a:off x="5524500" y="4086225"/>
            <a:ext cx="1143000" cy="38100"/>
          </a:xfrm>
          <a:prstGeom prst="rect">
            <a:avLst/>
          </a:prstGeom>
          <a:solidFill>
            <a:srgbClr val="FBBF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1750" y="1766887"/>
            <a:ext cx="5238750" cy="42862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09625" y="1866900"/>
            <a:ext cx="5000625" cy="1219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0" sz="1500" i="0" u="none">
                <a:solidFill>
                  <a:srgbClr val="CBD5E1"/>
                </a:solidFill>
                <a:latin typeface="Open Sans"/>
              </a:rPr>
              <a:t>Современная жизнь перегружена стрессами, которые приводят к психосоматическим заболеваниям. Обычный сон не снимает глубинные блоки.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09625" y="3228975"/>
            <a:ext cx="5000625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0" sz="1500" i="1" u="none">
                <a:solidFill>
                  <a:srgbClr val="FBBF24"/>
                </a:solidFill>
                <a:latin typeface="Open Sans SemiBold"/>
              </a:rPr>
              <a:t>Йога Нидра</a:t>
            </a:r>
            <a:r>
              <a:rPr b="0" sz="1500" i="0" u="none">
                <a:solidFill>
                  <a:srgbClr val="CBD5E1"/>
                </a:solidFill>
                <a:latin typeface="Open Sans"/>
              </a:rPr>
              <a:t> (осознанное расслабление / йогический сон) — наука систематического освобождения от зажимов.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09625" y="4286250"/>
            <a:ext cx="5000625" cy="609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0" sz="1500" i="0" u="none">
                <a:solidFill>
                  <a:srgbClr val="CBD5E1"/>
                </a:solidFill>
                <a:latin typeface="Open Sans"/>
              </a:rPr>
              <a:t>Устраняет три вида напряжений: мышечные, эмоциональные и умственные.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09625" y="5038725"/>
            <a:ext cx="5000625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0" sz="1500" i="0" u="none">
                <a:solidFill>
                  <a:srgbClr val="CBD5E1"/>
                </a:solidFill>
                <a:latin typeface="Open Sans"/>
              </a:rPr>
              <a:t>Восстанавливает утраченную гармонию энергий, предотвращая болезни и истощение нервной системы.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1275" y="1776412"/>
            <a:ext cx="5219700" cy="42672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71500" y="1866900"/>
            <a:ext cx="152400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0" sz="1500" i="0" u="none">
                <a:solidFill>
                  <a:srgbClr val="FBBF24"/>
                </a:solidFill>
                <a:latin typeface="Open Sans"/>
              </a:rPr>
              <a:t>✦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1500" y="3228975"/>
            <a:ext cx="152400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0" sz="1500" i="0" u="none">
                <a:solidFill>
                  <a:srgbClr val="FBBF24"/>
                </a:solidFill>
                <a:latin typeface="Open Sans"/>
              </a:rPr>
              <a:t>✦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1500" y="4286250"/>
            <a:ext cx="152400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0" sz="1500" i="0" u="none">
                <a:solidFill>
                  <a:srgbClr val="FBBF24"/>
                </a:solidFill>
                <a:latin typeface="Open Sans"/>
              </a:rPr>
              <a:t>✦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71500" y="5038725"/>
            <a:ext cx="152400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0" sz="1500" i="0" u="none">
                <a:solidFill>
                  <a:srgbClr val="FBBF24"/>
                </a:solidFill>
                <a:latin typeface="Open Sans"/>
              </a:rPr>
              <a:t>✦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71500" y="571500"/>
            <a:ext cx="11601450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3000" i="0" u="none">
                <a:solidFill>
                  <a:srgbClr val="FBBF24"/>
                </a:solidFill>
                <a:latin typeface="Montserrat SemiBold"/>
              </a:rPr>
              <a:t>Искусство релаксации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71500" y="1133475"/>
            <a:ext cx="11049000" cy="19050"/>
          </a:xfrm>
          <a:prstGeom prst="rect">
            <a:avLst/>
          </a:prstGeom>
          <a:solidFill>
            <a:srgbClr val="3341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357437"/>
            <a:ext cx="5238750" cy="31051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1750" y="2357437"/>
            <a:ext cx="5238750" cy="31051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62025" y="2747962"/>
            <a:ext cx="4680585" cy="3238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2100" i="0" u="none">
                <a:solidFill>
                  <a:srgbClr val="F8FAFC"/>
                </a:solidFill>
                <a:latin typeface="Montserrat SemiBold"/>
              </a:rPr>
              <a:t>Работа с подсознанием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62025" y="3405187"/>
            <a:ext cx="4457700" cy="1524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0" sz="1500" i="0" u="none">
                <a:solidFill>
                  <a:srgbClr val="CBD5E1"/>
                </a:solidFill>
                <a:latin typeface="Open Sans"/>
              </a:rPr>
              <a:t>Йога нидра погружает ум в пограничное состояние, делая его максимально восприимчивым. Она позволяет бороться с привычками не на уровне интеллекта, а вырывая их с корнем из подсознания.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772275" y="2747962"/>
            <a:ext cx="4680585" cy="3238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2100" i="0" u="none">
                <a:solidFill>
                  <a:srgbClr val="F8FAFC"/>
                </a:solidFill>
                <a:latin typeface="Montserrat SemiBold"/>
              </a:rPr>
              <a:t>Намерение и Природа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772275" y="3405187"/>
            <a:ext cx="4457700" cy="1524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0" sz="1500" i="0" u="none">
                <a:solidFill>
                  <a:srgbClr val="CBD5E1"/>
                </a:solidFill>
                <a:latin typeface="Open Sans"/>
              </a:rPr>
              <a:t>Главный инструмент — </a:t>
            </a:r>
            <a:r>
              <a:rPr b="0" sz="1500" i="1" u="none">
                <a:solidFill>
                  <a:srgbClr val="FBBF24"/>
                </a:solidFill>
                <a:latin typeface="Open Sans SemiBold"/>
              </a:rPr>
              <a:t>Санкальпа</a:t>
            </a:r>
            <a:r>
              <a:rPr b="0" sz="1500" i="0" u="none">
                <a:solidFill>
                  <a:srgbClr val="CBD5E1"/>
                </a:solidFill>
                <a:latin typeface="Open Sans"/>
              </a:rPr>
              <a:t> (твердое намерение), посаженное в расслабленный ум. При этом не нужно ломать свою </a:t>
            </a:r>
            <a:r>
              <a:rPr b="0" sz="1500" i="1" u="none">
                <a:solidFill>
                  <a:srgbClr val="FBBF24"/>
                </a:solidFill>
                <a:latin typeface="Open Sans SemiBold"/>
              </a:rPr>
              <a:t>Свабхаву</a:t>
            </a:r>
            <a:r>
              <a:rPr b="0" sz="1500" i="0" u="none">
                <a:solidFill>
                  <a:srgbClr val="CBD5E1"/>
                </a:solidFill>
                <a:latin typeface="Open Sans"/>
              </a:rPr>
              <a:t> (врожденную природу), достаточно направить ее в созидательное русло.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71500" y="571500"/>
            <a:ext cx="11601450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3000" i="0" u="none">
                <a:solidFill>
                  <a:srgbClr val="FBBF24"/>
                </a:solidFill>
                <a:latin typeface="Montserrat SemiBold"/>
              </a:rPr>
              <a:t>Тренировка ума</a:t>
            </a:r>
          </a:p>
        </p:txBody>
      </p:sp>
      <p:sp>
        <p:nvSpPr>
          <p:cNvPr id="10" name="Rectangle 9"/>
          <p:cNvSpPr/>
          <p:nvPr/>
        </p:nvSpPr>
        <p:spPr>
          <a:xfrm>
            <a:off x="571500" y="1133475"/>
            <a:ext cx="11049000" cy="19050"/>
          </a:xfrm>
          <a:prstGeom prst="rect">
            <a:avLst/>
          </a:prstGeom>
          <a:solidFill>
            <a:srgbClr val="3341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1500" y="571500"/>
            <a:ext cx="5550693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3000" i="0" u="none">
                <a:solidFill>
                  <a:srgbClr val="FBBF24"/>
                </a:solidFill>
                <a:latin typeface="Montserrat SemiBold"/>
              </a:rPr>
              <a:t>Опыт и Пратьяхара</a:t>
            </a:r>
          </a:p>
        </p:txBody>
      </p:sp>
      <p:sp>
        <p:nvSpPr>
          <p:cNvPr id="4" name="Rectangle 3"/>
          <p:cNvSpPr/>
          <p:nvPr/>
        </p:nvSpPr>
        <p:spPr>
          <a:xfrm>
            <a:off x="571500" y="1133475"/>
            <a:ext cx="5286375" cy="19050"/>
          </a:xfrm>
          <a:prstGeom prst="rect">
            <a:avLst/>
          </a:prstGeom>
          <a:solidFill>
            <a:srgbClr val="3341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4125" y="0"/>
            <a:ext cx="5857875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71500" y="2771775"/>
            <a:ext cx="5286375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0" sz="1500" i="0" u="none">
                <a:solidFill>
                  <a:srgbClr val="CBD5E1"/>
                </a:solidFill>
                <a:latin typeface="Open Sans"/>
              </a:rPr>
              <a:t>Практика извлекает скрытые силы и очищает </a:t>
            </a:r>
            <a:r>
              <a:rPr b="0" sz="1500" i="1" u="none">
                <a:solidFill>
                  <a:srgbClr val="FBBF24"/>
                </a:solidFill>
                <a:latin typeface="Open Sans SemiBold"/>
              </a:rPr>
              <a:t>Карму</a:t>
            </a:r>
            <a:r>
              <a:rPr b="0" sz="1500" i="0" u="none">
                <a:solidFill>
                  <a:srgbClr val="CBD5E1"/>
                </a:solidFill>
                <a:latin typeface="Open Sans"/>
              </a:rPr>
              <a:t> (накопленный опыт) и </a:t>
            </a:r>
            <a:r>
              <a:rPr b="0" sz="1500" i="1" u="none">
                <a:solidFill>
                  <a:srgbClr val="FBBF24"/>
                </a:solidFill>
                <a:latin typeface="Open Sans SemiBold"/>
              </a:rPr>
              <a:t>Самскары</a:t>
            </a:r>
            <a:r>
              <a:rPr b="0" sz="1500" i="0" u="none">
                <a:solidFill>
                  <a:srgbClr val="CBD5E1"/>
                </a:solidFill>
                <a:latin typeface="Open Sans"/>
              </a:rPr>
              <a:t> (ментальные отпечатки, архетипы).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1500" y="3876675"/>
            <a:ext cx="5286375" cy="1219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0" sz="1500" i="0" u="none">
                <a:solidFill>
                  <a:srgbClr val="CBD5E1"/>
                </a:solidFill>
                <a:latin typeface="Open Sans"/>
              </a:rPr>
              <a:t>Йога нидра — это метод </a:t>
            </a:r>
            <a:r>
              <a:rPr b="0" sz="1500" i="1" u="none">
                <a:solidFill>
                  <a:srgbClr val="FBBF24"/>
                </a:solidFill>
                <a:latin typeface="Open Sans SemiBold"/>
              </a:rPr>
              <a:t>Пратьяхары</a:t>
            </a:r>
            <a:r>
              <a:rPr b="0" sz="1500" i="0" u="none">
                <a:solidFill>
                  <a:srgbClr val="CBD5E1"/>
                </a:solidFill>
                <a:latin typeface="Open Sans"/>
              </a:rPr>
              <a:t> (отвлечения чувств), важной ступени Раджа йоги. Изолируя все органы чувств, кроме слуха, сознание становится мощным инструментом трансформации.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905000"/>
            <a:ext cx="3492549" cy="401002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9799" y="1905000"/>
            <a:ext cx="3492549" cy="40100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28099" y="1905000"/>
            <a:ext cx="3492549" cy="401002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89075" y="2200275"/>
            <a:ext cx="857250" cy="8572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022663" y="3295650"/>
            <a:ext cx="590073" cy="3238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0" sz="2100" i="0" u="none">
                <a:solidFill>
                  <a:srgbClr val="F8FAFC"/>
                </a:solidFill>
                <a:latin typeface="Montserrat SemiBold"/>
              </a:rPr>
              <a:t>Ида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19150" y="3952875"/>
            <a:ext cx="2997249" cy="1524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b="0" sz="1500" i="0" u="none">
                <a:solidFill>
                  <a:srgbClr val="CBD5E1"/>
                </a:solidFill>
                <a:latin typeface="Open Sans"/>
              </a:rPr>
              <a:t>Левый канал. Управляет ментальной энергией (</a:t>
            </a:r>
            <a:r>
              <a:rPr b="0" sz="1500" i="1" u="none">
                <a:solidFill>
                  <a:srgbClr val="FBBF24"/>
                </a:solidFill>
                <a:latin typeface="Open Sans SemiBold"/>
              </a:rPr>
              <a:t>манас шакти</a:t>
            </a:r>
            <a:r>
              <a:rPr b="0" sz="1500" i="0" u="none">
                <a:solidFill>
                  <a:srgbClr val="CBD5E1"/>
                </a:solidFill>
                <a:latin typeface="Open Sans"/>
              </a:rPr>
              <a:t>) и контролирует парасимпатическую нервную систему.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67375" y="2200275"/>
            <a:ext cx="857250" cy="85725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455920" y="3295650"/>
            <a:ext cx="1280160" cy="3238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0" sz="2100" i="0" u="none">
                <a:solidFill>
                  <a:srgbClr val="F8FAFC"/>
                </a:solidFill>
                <a:latin typeface="Montserrat SemiBold"/>
              </a:rPr>
              <a:t>Пингала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97449" y="3952875"/>
            <a:ext cx="2997249" cy="1219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b="0" sz="1500" i="0" u="none">
                <a:solidFill>
                  <a:srgbClr val="CBD5E1"/>
                </a:solidFill>
                <a:latin typeface="Open Sans"/>
              </a:rPr>
              <a:t>Правый канал. Контролирует жизненную энергию (</a:t>
            </a:r>
            <a:r>
              <a:rPr b="0" sz="1500" i="1" u="none">
                <a:solidFill>
                  <a:srgbClr val="FBBF24"/>
                </a:solidFill>
                <a:latin typeface="Open Sans SemiBold"/>
              </a:rPr>
              <a:t>прана шакти</a:t>
            </a:r>
            <a:r>
              <a:rPr b="0" sz="1500" i="0" u="none">
                <a:solidFill>
                  <a:srgbClr val="CBD5E1"/>
                </a:solidFill>
                <a:latin typeface="Open Sans"/>
              </a:rPr>
              <a:t>) и симпатическую нервную систему.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45674" y="2200275"/>
            <a:ext cx="857250" cy="85725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9174212" y="3295650"/>
            <a:ext cx="1400175" cy="3238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0" sz="2100" i="0" u="none">
                <a:solidFill>
                  <a:srgbClr val="F8FAFC"/>
                </a:solidFill>
                <a:latin typeface="Montserrat SemiBold"/>
              </a:rPr>
              <a:t>Сушумна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375749" y="3952875"/>
            <a:ext cx="2997249" cy="1524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b="0" sz="1500" i="0" u="none">
                <a:solidFill>
                  <a:srgbClr val="CBD5E1"/>
                </a:solidFill>
                <a:latin typeface="Open Sans"/>
              </a:rPr>
              <a:t>Центральный канал. Пробуждение духовной энергии. Активируется только при балансе Иды и Пингалы в состоянии релаксации.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46250" y="2400300"/>
            <a:ext cx="342900" cy="457200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67400" y="2400300"/>
            <a:ext cx="457200" cy="457200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645699" y="2400300"/>
            <a:ext cx="457200" cy="45720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571500" y="571500"/>
            <a:ext cx="11601450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3000" i="0" u="none">
                <a:solidFill>
                  <a:srgbClr val="FBBF24"/>
                </a:solidFill>
                <a:latin typeface="Montserrat SemiBold"/>
              </a:rPr>
              <a:t>Энергетические каналы (Нади)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71500" y="1133475"/>
            <a:ext cx="11049000" cy="19050"/>
          </a:xfrm>
          <a:prstGeom prst="rect">
            <a:avLst/>
          </a:prstGeom>
          <a:solidFill>
            <a:srgbClr val="3341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1750" y="1766887"/>
            <a:ext cx="5238750" cy="42862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09625" y="2476500"/>
            <a:ext cx="5000625" cy="609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0" sz="1500" i="0" u="none">
                <a:solidFill>
                  <a:srgbClr val="CBD5E1"/>
                </a:solidFill>
                <a:latin typeface="Open Sans"/>
              </a:rPr>
              <a:t>Ротация сознания строго повторяет карту сенсорно-моторной коры головного мозга.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09625" y="3228975"/>
            <a:ext cx="5000625" cy="609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0" sz="1500" i="0" u="none">
                <a:solidFill>
                  <a:srgbClr val="CBD5E1"/>
                </a:solidFill>
                <a:latin typeface="Open Sans"/>
              </a:rPr>
              <a:t>Поочередное вызывание ощущений (жар-холод) устанавливает гомеостатический баланс полушарий.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09625" y="3981450"/>
            <a:ext cx="5000625" cy="609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0" sz="1500" i="0" u="none">
                <a:solidFill>
                  <a:srgbClr val="CBD5E1"/>
                </a:solidFill>
                <a:latin typeface="Open Sans"/>
              </a:rPr>
              <a:t>Вытеснение блоков происходит через </a:t>
            </a:r>
            <a:r>
              <a:rPr b="0" sz="1500" i="1" u="none">
                <a:solidFill>
                  <a:srgbClr val="FBBF24"/>
                </a:solidFill>
                <a:latin typeface="Open Sans SemiBold"/>
              </a:rPr>
              <a:t>Мантры</a:t>
            </a:r>
            <a:r>
              <a:rPr b="0" sz="1500" i="0" u="none">
                <a:solidFill>
                  <a:srgbClr val="CBD5E1"/>
                </a:solidFill>
                <a:latin typeface="Open Sans"/>
              </a:rPr>
              <a:t> (звук) и </a:t>
            </a:r>
            <a:r>
              <a:rPr b="0" sz="1500" i="1" u="none">
                <a:solidFill>
                  <a:srgbClr val="FBBF24"/>
                </a:solidFill>
                <a:latin typeface="Open Sans SemiBold"/>
              </a:rPr>
              <a:t>Янтры</a:t>
            </a:r>
            <a:r>
              <a:rPr b="0" sz="1500" i="0" u="none">
                <a:solidFill>
                  <a:srgbClr val="CBD5E1"/>
                </a:solidFill>
                <a:latin typeface="Open Sans"/>
              </a:rPr>
              <a:t> (визуальные символы).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09625" y="4733925"/>
            <a:ext cx="5000625" cy="609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0" sz="1500" i="0" u="none">
                <a:solidFill>
                  <a:srgbClr val="CBD5E1"/>
                </a:solidFill>
                <a:latin typeface="Open Sans"/>
              </a:rPr>
              <a:t>Балансирует состояния </a:t>
            </a:r>
            <a:r>
              <a:rPr b="0" sz="1500" i="1" u="none">
                <a:solidFill>
                  <a:srgbClr val="FBBF24"/>
                </a:solidFill>
                <a:latin typeface="Open Sans SemiBold"/>
              </a:rPr>
              <a:t>Свапна</a:t>
            </a:r>
            <a:r>
              <a:rPr b="0" sz="1500" i="0" u="none">
                <a:solidFill>
                  <a:srgbClr val="CBD5E1"/>
                </a:solidFill>
                <a:latin typeface="Open Sans"/>
              </a:rPr>
              <a:t> (сновидения) и </a:t>
            </a:r>
            <a:r>
              <a:rPr b="0" sz="1500" i="1" u="none">
                <a:solidFill>
                  <a:srgbClr val="FBBF24"/>
                </a:solidFill>
                <a:latin typeface="Open Sans SemiBold"/>
              </a:rPr>
              <a:t>Нидра</a:t>
            </a:r>
            <a:r>
              <a:rPr b="0" sz="1500" i="0" u="none">
                <a:solidFill>
                  <a:srgbClr val="CBD5E1"/>
                </a:solidFill>
                <a:latin typeface="Open Sans"/>
              </a:rPr>
              <a:t> (глубокий сон).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1275" y="1776412"/>
            <a:ext cx="5219700" cy="42672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71500" y="2476500"/>
            <a:ext cx="152400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0" sz="1500" i="0" u="none">
                <a:solidFill>
                  <a:srgbClr val="FBBF24"/>
                </a:solidFill>
                <a:latin typeface="Open Sans"/>
              </a:rPr>
              <a:t>✦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1500" y="3228975"/>
            <a:ext cx="152400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0" sz="1500" i="0" u="none">
                <a:solidFill>
                  <a:srgbClr val="FBBF24"/>
                </a:solidFill>
                <a:latin typeface="Open Sans"/>
              </a:rPr>
              <a:t>✦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1500" y="3981450"/>
            <a:ext cx="152400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0" sz="1500" i="0" u="none">
                <a:solidFill>
                  <a:srgbClr val="FBBF24"/>
                </a:solidFill>
                <a:latin typeface="Open Sans"/>
              </a:rPr>
              <a:t>✦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71500" y="4733925"/>
            <a:ext cx="152400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0" sz="1500" i="0" u="none">
                <a:solidFill>
                  <a:srgbClr val="FBBF24"/>
                </a:solidFill>
                <a:latin typeface="Open Sans"/>
              </a:rPr>
              <a:t>✦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71500" y="571500"/>
            <a:ext cx="11601450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3000" i="0" u="none">
                <a:solidFill>
                  <a:srgbClr val="FBBF24"/>
                </a:solidFill>
                <a:latin typeface="Montserrat SemiBold"/>
              </a:rPr>
              <a:t>Мозг и Символы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71500" y="1133475"/>
            <a:ext cx="11049000" cy="19050"/>
          </a:xfrm>
          <a:prstGeom prst="rect">
            <a:avLst/>
          </a:prstGeom>
          <a:solidFill>
            <a:srgbClr val="3341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571500" y="2090737"/>
            <a:ext cx="11049000" cy="3638550"/>
          </a:xfrm>
          <a:prstGeom prst="roundRect">
            <a:avLst>
              <a:gd name="adj" fmla="val 0"/>
            </a:avLst>
          </a:prstGeom>
          <a:solidFill>
            <a:srgbClr val="1E293B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71500" y="2090737"/>
          <a:ext cx="11048998" cy="3638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  <a:lnL>
                  <a:noFill/>
                </a:lnL>
                <a:lnR>
                  <a:noFill/>
                </a:lnR>
                <a:lnT>
                  <a:noFill/>
                </a:lnT>
                <a:lnB>
                  <a:noFill/>
                </a:lnB>
                <a:lnV>
                  <a:noFill/>
                </a:lnV>
                <a:lnH>
                  <a:noFill/>
                </a:lnH>
              </a:tblPr>
              <a:tblGrid>
                <a:gridCol w="2740372"/>
                <a:gridCol w="2085230"/>
                <a:gridCol w="6223396"/>
              </a:tblGrid>
              <a:tr h="606425">
                <a:tc>
                  <a:txBody>
                    <a:bodyPr/>
                    <a:lstStyle/>
                    <a:p>
                      <a:pPr algn="l"/>
                      <a:r>
                        <a:rPr b="1" sz="1650" i="0" u="none">
                          <a:solidFill>
                            <a:srgbClr val="FBBF24"/>
                          </a:solidFill>
                          <a:latin typeface="Montserrat"/>
                        </a:rPr>
                        <a:t>Коша (Оболочка)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1" sz="1650" i="0" u="none">
                          <a:solidFill>
                            <a:srgbClr val="FBBF24"/>
                          </a:solidFill>
                          <a:latin typeface="Montserrat"/>
                        </a:rPr>
                        <a:t>Уровень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1" sz="1650" i="0" u="none">
                          <a:solidFill>
                            <a:srgbClr val="FBBF24"/>
                          </a:solidFill>
                          <a:latin typeface="Montserrat"/>
                        </a:rPr>
                        <a:t>Описание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</a:tr>
              <a:tr h="606425">
                <a:tc>
                  <a:txBody>
                    <a:bodyPr/>
                    <a:lstStyle/>
                    <a:p>
                      <a:pPr algn="l"/>
                      <a:r>
                        <a:rPr b="0" sz="1200" i="0" u="none">
                          <a:solidFill>
                            <a:srgbClr val="CBD5E1"/>
                          </a:solidFill>
                          <a:latin typeface="Open Sans"/>
                        </a:rPr>
                        <a:t>Аннамайя коша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00" i="0" u="none">
                          <a:solidFill>
                            <a:srgbClr val="CBD5E1"/>
                          </a:solidFill>
                          <a:latin typeface="Open Sans"/>
                        </a:rPr>
                        <a:t>Физический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00" i="0" u="none">
                          <a:solidFill>
                            <a:srgbClr val="CBD5E1"/>
                          </a:solidFill>
                          <a:latin typeface="Open Sans"/>
                        </a:rPr>
                        <a:t>Питающее тело (ткани, кости, органы). Состояние бодрствования.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606425">
                <a:tc>
                  <a:txBody>
                    <a:bodyPr/>
                    <a:lstStyle/>
                    <a:p>
                      <a:pPr algn="l"/>
                      <a:r>
                        <a:rPr b="0" sz="1200" i="0" u="none">
                          <a:solidFill>
                            <a:srgbClr val="CBD5E1"/>
                          </a:solidFill>
                          <a:latin typeface="Open Sans"/>
                        </a:rPr>
                        <a:t>Пранамайя коша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00" i="0" u="none">
                          <a:solidFill>
                            <a:srgbClr val="CBD5E1"/>
                          </a:solidFill>
                          <a:latin typeface="Open Sans"/>
                        </a:rPr>
                        <a:t>Энергетический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00" i="0" u="none">
                          <a:solidFill>
                            <a:srgbClr val="CBD5E1"/>
                          </a:solidFill>
                          <a:latin typeface="Open Sans"/>
                        </a:rPr>
                        <a:t>Тело жизненной силы, скрытая сеть каналов (нади).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606425">
                <a:tc>
                  <a:txBody>
                    <a:bodyPr/>
                    <a:lstStyle/>
                    <a:p>
                      <a:pPr algn="l"/>
                      <a:r>
                        <a:rPr b="0" sz="1200" i="0" u="none">
                          <a:solidFill>
                            <a:srgbClr val="CBD5E1"/>
                          </a:solidFill>
                          <a:latin typeface="Open Sans"/>
                        </a:rPr>
                        <a:t>Маномайя коша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00" i="0" u="none">
                          <a:solidFill>
                            <a:srgbClr val="CBD5E1"/>
                          </a:solidFill>
                          <a:latin typeface="Open Sans"/>
                        </a:rPr>
                        <a:t>Ментальный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00" i="0" u="none">
                          <a:solidFill>
                            <a:srgbClr val="CBD5E1"/>
                          </a:solidFill>
                          <a:latin typeface="Open Sans"/>
                        </a:rPr>
                        <a:t>Сфера ума, мыслей и подсознания. Состояние сновидений.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606425">
                <a:tc>
                  <a:txBody>
                    <a:bodyPr/>
                    <a:lstStyle/>
                    <a:p>
                      <a:pPr algn="l"/>
                      <a:r>
                        <a:rPr b="0" sz="1200" i="0" u="none">
                          <a:solidFill>
                            <a:srgbClr val="CBD5E1"/>
                          </a:solidFill>
                          <a:latin typeface="Open Sans"/>
                        </a:rPr>
                        <a:t>Вигьянамайя коша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00" i="0" u="none">
                          <a:solidFill>
                            <a:srgbClr val="CBD5E1"/>
                          </a:solidFill>
                          <a:latin typeface="Open Sans"/>
                        </a:rPr>
                        <a:t>Астральный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00" i="0" u="none">
                          <a:solidFill>
                            <a:srgbClr val="CBD5E1"/>
                          </a:solidFill>
                          <a:latin typeface="Open Sans"/>
                        </a:rPr>
                        <a:t>Душевное тело, область психических феноменов и интуиции.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606425">
                <a:tc>
                  <a:txBody>
                    <a:bodyPr/>
                    <a:lstStyle/>
                    <a:p>
                      <a:pPr algn="l"/>
                      <a:r>
                        <a:rPr b="0" sz="1200" i="0" u="none">
                          <a:solidFill>
                            <a:srgbClr val="CBD5E1"/>
                          </a:solidFill>
                          <a:latin typeface="Open Sans"/>
                        </a:rPr>
                        <a:t>Анандамайя коша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00" i="0" u="none">
                          <a:solidFill>
                            <a:srgbClr val="CBD5E1"/>
                          </a:solidFill>
                          <a:latin typeface="Open Sans"/>
                        </a:rPr>
                        <a:t>Трансцендентный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00" i="0" u="none">
                          <a:solidFill>
                            <a:srgbClr val="CBD5E1"/>
                          </a:solidFill>
                          <a:latin typeface="Open Sans"/>
                        </a:rPr>
                        <a:t>Блаженное тело. Сфера бессознательного и сверхсознания.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571500" y="2724150"/>
            <a:ext cx="2740372" cy="9525"/>
          </a:xfrm>
          <a:prstGeom prst="rect">
            <a:avLst/>
          </a:prstGeom>
          <a:solidFill>
            <a:srgbClr val="3341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3311872" y="2724150"/>
            <a:ext cx="2085230" cy="9525"/>
          </a:xfrm>
          <a:prstGeom prst="rect">
            <a:avLst/>
          </a:prstGeom>
          <a:solidFill>
            <a:srgbClr val="3341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397103" y="2724150"/>
            <a:ext cx="6223396" cy="9525"/>
          </a:xfrm>
          <a:prstGeom prst="rect">
            <a:avLst/>
          </a:prstGeom>
          <a:solidFill>
            <a:srgbClr val="3341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571500" y="3324225"/>
            <a:ext cx="2740372" cy="9525"/>
          </a:xfrm>
          <a:prstGeom prst="rect">
            <a:avLst/>
          </a:prstGeom>
          <a:solidFill>
            <a:srgbClr val="3341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3311872" y="3324225"/>
            <a:ext cx="2085230" cy="9525"/>
          </a:xfrm>
          <a:prstGeom prst="rect">
            <a:avLst/>
          </a:prstGeom>
          <a:solidFill>
            <a:srgbClr val="3341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397103" y="3324225"/>
            <a:ext cx="6223396" cy="9525"/>
          </a:xfrm>
          <a:prstGeom prst="rect">
            <a:avLst/>
          </a:prstGeom>
          <a:solidFill>
            <a:srgbClr val="3341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71500" y="3924300"/>
            <a:ext cx="2740372" cy="9525"/>
          </a:xfrm>
          <a:prstGeom prst="rect">
            <a:avLst/>
          </a:prstGeom>
          <a:solidFill>
            <a:srgbClr val="3341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3311872" y="3924300"/>
            <a:ext cx="2085230" cy="9525"/>
          </a:xfrm>
          <a:prstGeom prst="rect">
            <a:avLst/>
          </a:prstGeom>
          <a:solidFill>
            <a:srgbClr val="3341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397103" y="3924300"/>
            <a:ext cx="6223396" cy="9525"/>
          </a:xfrm>
          <a:prstGeom prst="rect">
            <a:avLst/>
          </a:prstGeom>
          <a:solidFill>
            <a:srgbClr val="3341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571500" y="4524375"/>
            <a:ext cx="2740372" cy="9525"/>
          </a:xfrm>
          <a:prstGeom prst="rect">
            <a:avLst/>
          </a:prstGeom>
          <a:solidFill>
            <a:srgbClr val="3341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3311872" y="4524375"/>
            <a:ext cx="2085230" cy="9525"/>
          </a:xfrm>
          <a:prstGeom prst="rect">
            <a:avLst/>
          </a:prstGeom>
          <a:solidFill>
            <a:srgbClr val="3341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397103" y="4524375"/>
            <a:ext cx="6223396" cy="9525"/>
          </a:xfrm>
          <a:prstGeom prst="rect">
            <a:avLst/>
          </a:prstGeom>
          <a:solidFill>
            <a:srgbClr val="3341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571500" y="5124450"/>
            <a:ext cx="2740372" cy="9525"/>
          </a:xfrm>
          <a:prstGeom prst="rect">
            <a:avLst/>
          </a:prstGeom>
          <a:solidFill>
            <a:srgbClr val="3341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3311872" y="5124450"/>
            <a:ext cx="2085230" cy="9525"/>
          </a:xfrm>
          <a:prstGeom prst="rect">
            <a:avLst/>
          </a:prstGeom>
          <a:solidFill>
            <a:srgbClr val="3341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5397103" y="5124450"/>
            <a:ext cx="6223396" cy="9525"/>
          </a:xfrm>
          <a:prstGeom prst="rect">
            <a:avLst/>
          </a:prstGeom>
          <a:solidFill>
            <a:srgbClr val="3341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71500" y="571500"/>
            <a:ext cx="11601450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3000" i="0" u="none">
                <a:solidFill>
                  <a:srgbClr val="FBBF24"/>
                </a:solidFill>
                <a:latin typeface="Montserrat SemiBold"/>
              </a:rPr>
              <a:t>Пять Кош (Оболочек человека)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71500" y="1133475"/>
            <a:ext cx="11049000" cy="19050"/>
          </a:xfrm>
          <a:prstGeom prst="rect">
            <a:avLst/>
          </a:prstGeom>
          <a:solidFill>
            <a:srgbClr val="3341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1500" y="571500"/>
            <a:ext cx="5550693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3000" i="0" u="none">
                <a:solidFill>
                  <a:srgbClr val="FBBF24"/>
                </a:solidFill>
                <a:latin typeface="Montserrat SemiBold"/>
              </a:rPr>
              <a:t>Достижение Самадхи</a:t>
            </a:r>
          </a:p>
        </p:txBody>
      </p:sp>
      <p:sp>
        <p:nvSpPr>
          <p:cNvPr id="4" name="Rectangle 3"/>
          <p:cNvSpPr/>
          <p:nvPr/>
        </p:nvSpPr>
        <p:spPr>
          <a:xfrm>
            <a:off x="571500" y="1133475"/>
            <a:ext cx="5286375" cy="19050"/>
          </a:xfrm>
          <a:prstGeom prst="rect">
            <a:avLst/>
          </a:prstGeom>
          <a:solidFill>
            <a:srgbClr val="3341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4125" y="0"/>
            <a:ext cx="5857875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71500" y="2771775"/>
            <a:ext cx="5286375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0" sz="1500" i="0" u="none">
                <a:solidFill>
                  <a:srgbClr val="CBD5E1"/>
                </a:solidFill>
                <a:latin typeface="Open Sans"/>
              </a:rPr>
              <a:t>Конечная цель — </a:t>
            </a:r>
            <a:r>
              <a:rPr b="0" sz="1500" i="1" u="none">
                <a:solidFill>
                  <a:srgbClr val="FBBF24"/>
                </a:solidFill>
                <a:latin typeface="Open Sans SemiBold"/>
              </a:rPr>
              <a:t>Самадхи</a:t>
            </a:r>
            <a:r>
              <a:rPr b="0" sz="1500" i="0" u="none">
                <a:solidFill>
                  <a:srgbClr val="CBD5E1"/>
                </a:solidFill>
                <a:latin typeface="Open Sans"/>
              </a:rPr>
              <a:t> (сверхсознание). Волны (</a:t>
            </a:r>
            <a:r>
              <a:rPr b="0" sz="1500" i="1" u="none">
                <a:solidFill>
                  <a:srgbClr val="FBBF24"/>
                </a:solidFill>
                <a:latin typeface="Open Sans SemiBold"/>
              </a:rPr>
              <a:t>вритти</a:t>
            </a:r>
            <a:r>
              <a:rPr b="0" sz="1500" i="0" u="none">
                <a:solidFill>
                  <a:srgbClr val="CBD5E1"/>
                </a:solidFill>
                <a:latin typeface="Open Sans"/>
              </a:rPr>
              <a:t>) человеческого сознания (</a:t>
            </a:r>
            <a:r>
              <a:rPr b="0" sz="1500" i="1" u="none">
                <a:solidFill>
                  <a:srgbClr val="FBBF24"/>
                </a:solidFill>
                <a:latin typeface="Open Sans SemiBold"/>
              </a:rPr>
              <a:t>читты</a:t>
            </a:r>
            <a:r>
              <a:rPr b="0" sz="1500" i="0" u="none">
                <a:solidFill>
                  <a:srgbClr val="CBD5E1"/>
                </a:solidFill>
                <a:latin typeface="Open Sans"/>
              </a:rPr>
              <a:t>) полностью затухают.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1500" y="3876675"/>
            <a:ext cx="5286375" cy="1219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0" sz="1500" i="0" u="none">
                <a:solidFill>
                  <a:srgbClr val="CBD5E1"/>
                </a:solidFill>
                <a:latin typeface="Open Sans"/>
              </a:rPr>
              <a:t>Чтобы душа не потерялась в </a:t>
            </a:r>
            <a:r>
              <a:rPr b="0" sz="1500" i="1" u="none">
                <a:solidFill>
                  <a:srgbClr val="FBBF24"/>
                </a:solidFill>
                <a:latin typeface="Open Sans SemiBold"/>
              </a:rPr>
              <a:t>Шунье</a:t>
            </a:r>
            <a:r>
              <a:rPr b="0" sz="1500" i="0" u="none">
                <a:solidFill>
                  <a:srgbClr val="CBD5E1"/>
                </a:solidFill>
                <a:latin typeface="Open Sans"/>
              </a:rPr>
              <a:t> (бессознательной пустоте или мрачной ночи), используется путеводный символ — </a:t>
            </a:r>
            <a:r>
              <a:rPr b="0" sz="1500" i="1" u="none">
                <a:solidFill>
                  <a:srgbClr val="FBBF24"/>
                </a:solidFill>
                <a:latin typeface="Open Sans SemiBold"/>
              </a:rPr>
              <a:t>Бинду</a:t>
            </a:r>
            <a:r>
              <a:rPr b="0" sz="1500" i="0" u="none">
                <a:solidFill>
                  <a:srgbClr val="CBD5E1"/>
                </a:solidFill>
                <a:latin typeface="Open Sans"/>
              </a:rPr>
              <a:t> (сияющая точка). Так сон превращается в просветление.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